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71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7min time limit.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Needed slides: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Title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A short, creative, and marketable title capturing the key idea. Include team member names, and optionally include roles.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Overall Problem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Tell this as a story, instead of simply reading the slide. Motivate your audience to be interested in your problem.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Design Research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Include images that give your audience a feeling for your fieldwork. Convey that you have seen and understand the challenge.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6 Tasks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At most one sentence per task. Convey the breadth of tasks you have considered.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3 Design Sketches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Convey the breadth of designs you considered.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Selected Design Storyboards and Tasks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Convey your rationale for choosing a design focus. Present your storyboards, ensuring they effectively illustrate your selected design and tasks.</a:t>
            </a:r>
          </a:p>
          <a:p>
            <a:pPr marL="457200" lvl="0" indent="-29527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95454"/>
              <a:buAutoNum type="arabicPeriod"/>
            </a:pPr>
            <a:r>
              <a:rPr lang="en" sz="1050" b="1">
                <a:solidFill>
                  <a:srgbClr val="333333"/>
                </a:solidFill>
                <a:highlight>
                  <a:srgbClr val="FFFFFF"/>
                </a:highlight>
              </a:rPr>
              <a:t>Summary</a:t>
            </a:r>
            <a:r>
              <a:rPr lang="en" sz="1050">
                <a:solidFill>
                  <a:srgbClr val="333333"/>
                </a:solidFill>
                <a:highlight>
                  <a:srgbClr val="FFFFFF"/>
                </a:highlight>
              </a:rPr>
              <a:t>: Summarize the lessons learned in your design process.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Attach the sensor to the clothe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Stay as usual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Check the record of behavior and posture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Physical Health: back pain, difficulty in respiration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Mental Health: upright has more positive emotion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Impression: upright people looks confident, energetic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Physical Health: back pain, difficulty in respiration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Mental Health: upright has more positive emotion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Impression: upright people looks confident, energetic</a:t>
            </a:r>
          </a:p>
        </p:txBody>
      </p:sp>
    </p:spTree>
    <p:extLst>
      <p:ext uri="{BB962C8B-B14F-4D97-AF65-F5344CB8AC3E}">
        <p14:creationId xmlns:p14="http://schemas.microsoft.com/office/powerpoint/2010/main" val="939221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total observe more than 30 participants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People seated at the desk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We covertly videotaped participants working at a desk for as long as it takes for them to adjust their posture in a negative way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Show the record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-6985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rgbClr val="333333"/>
                </a:solidFill>
              </a:rPr>
              <a:t>to learn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 if certain temporal, spatial, or social contexts influence posture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dk1"/>
                </a:solidFill>
              </a:rPr>
              <a:t>decided subconsciously.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People don’t realize they have bad posture until it’s too late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200" u="sng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dk1"/>
                </a:solidFill>
              </a:rPr>
              <a:t>developed habitually.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Good and bad posture corresponds with what a person is doing. It helps them do what they want.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200" u="sng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dk1"/>
                </a:solidFill>
              </a:rPr>
              <a:t>harmed by stressful activities.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Thinking intently something often causes people to hunch over or touch their chin, which has a negative impact on posture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200" u="sng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dk1"/>
                </a:solidFill>
              </a:rPr>
              <a:t>harmed by sedentary tasks.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Sitting down is worse for posture than standing. However, doing either for an extended duration drains energy from your muscles and weakens your physical position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200" u="sng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 u="sng">
                <a:solidFill>
                  <a:schemeClr val="dk1"/>
                </a:solidFill>
              </a:rPr>
              <a:t>corrected with repeated effort.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Addressing posture in real-time helps strengthen the muscles that support a healthy posture. This also defends against “posture creep” in the future.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buAutoNum type="arabicParenR"/>
            </a:pPr>
            <a:r>
              <a:rPr lang="en"/>
              <a:t>Samples webcam to gauge current posture and log it</a:t>
            </a:r>
          </a:p>
          <a:p>
            <a:pPr marL="457200" lvl="0" indent="-298450" rtl="0">
              <a:spcBef>
                <a:spcPts val="0"/>
              </a:spcBef>
              <a:buAutoNum type="arabicParenR"/>
            </a:pPr>
            <a:r>
              <a:rPr lang="en"/>
              <a:t>Clickable notification icon for the app in the top menu, which displays a posutre report when clicked</a:t>
            </a:r>
          </a:p>
          <a:p>
            <a:pPr marL="457200" lvl="0" indent="-298450" rtl="0">
              <a:spcBef>
                <a:spcPts val="0"/>
              </a:spcBef>
              <a:buAutoNum type="arabicParenR"/>
            </a:pPr>
            <a:r>
              <a:rPr lang="en"/>
              <a:t>The screen dims in response to poor posture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Clicking notification icon yields posture info vs. time, an on/off slider, and overall status.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Graph: Today, 88% good posture. Overall: good posture 60% of the time.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Off/(ON)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862500" y="830450"/>
            <a:ext cx="7419000" cy="27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r">
              <a:spcBef>
                <a:spcPts val="0"/>
              </a:spcBef>
              <a:buSzPct val="100000"/>
              <a:defRPr sz="8000"/>
            </a:lvl1pPr>
            <a:lvl2pPr lvl="1" algn="r">
              <a:spcBef>
                <a:spcPts val="0"/>
              </a:spcBef>
              <a:buSzPct val="100000"/>
              <a:defRPr sz="5200"/>
            </a:lvl2pPr>
            <a:lvl3pPr lvl="2" algn="r">
              <a:spcBef>
                <a:spcPts val="0"/>
              </a:spcBef>
              <a:buSzPct val="100000"/>
              <a:defRPr sz="5200"/>
            </a:lvl3pPr>
            <a:lvl4pPr lvl="3" algn="r">
              <a:spcBef>
                <a:spcPts val="0"/>
              </a:spcBef>
              <a:buSzPct val="100000"/>
              <a:defRPr sz="5200"/>
            </a:lvl4pPr>
            <a:lvl5pPr lvl="4" algn="r">
              <a:spcBef>
                <a:spcPts val="0"/>
              </a:spcBef>
              <a:buSzPct val="100000"/>
              <a:defRPr sz="5200"/>
            </a:lvl5pPr>
            <a:lvl6pPr lvl="5" algn="r">
              <a:spcBef>
                <a:spcPts val="0"/>
              </a:spcBef>
              <a:buSzPct val="100000"/>
              <a:defRPr sz="5200"/>
            </a:lvl6pPr>
            <a:lvl7pPr lvl="6" algn="r">
              <a:spcBef>
                <a:spcPts val="0"/>
              </a:spcBef>
              <a:buSzPct val="100000"/>
              <a:defRPr sz="5200"/>
            </a:lvl7pPr>
            <a:lvl8pPr lvl="7" algn="r">
              <a:spcBef>
                <a:spcPts val="0"/>
              </a:spcBef>
              <a:buSzPct val="100000"/>
              <a:defRPr sz="5200"/>
            </a:lvl8pPr>
            <a:lvl9pPr lvl="8" algn="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862500" y="3865400"/>
            <a:ext cx="7419000" cy="1056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6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●"/>
              <a:defRPr/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har char="●"/>
              <a:defRPr/>
            </a:lvl1pPr>
            <a:lvl2pPr lvl="1" algn="ctr">
              <a:spcBef>
                <a:spcPts val="0"/>
              </a:spcBef>
              <a:buChar char="○"/>
              <a:defRPr/>
            </a:lvl2pPr>
            <a:lvl3pPr lvl="2" algn="ctr">
              <a:spcBef>
                <a:spcPts val="0"/>
              </a:spcBef>
              <a:buChar char="■"/>
              <a:defRPr/>
            </a:lvl3pPr>
            <a:lvl4pPr lvl="3" algn="ctr">
              <a:spcBef>
                <a:spcPts val="0"/>
              </a:spcBef>
              <a:buChar char="●"/>
              <a:defRPr/>
            </a:lvl4pPr>
            <a:lvl5pPr lvl="4" algn="ctr">
              <a:spcBef>
                <a:spcPts val="0"/>
              </a:spcBef>
              <a:buChar char="○"/>
              <a:defRPr/>
            </a:lvl5pPr>
            <a:lvl6pPr lvl="5" algn="ctr">
              <a:spcBef>
                <a:spcPts val="0"/>
              </a:spcBef>
              <a:buChar char="■"/>
              <a:defRPr/>
            </a:lvl6pPr>
            <a:lvl7pPr lvl="6" algn="ctr">
              <a:spcBef>
                <a:spcPts val="0"/>
              </a:spcBef>
              <a:buChar char="●"/>
              <a:defRPr/>
            </a:lvl7pPr>
            <a:lvl8pPr lvl="7" algn="ctr">
              <a:spcBef>
                <a:spcPts val="0"/>
              </a:spcBef>
              <a:buChar char="○"/>
              <a:defRPr/>
            </a:lvl8pPr>
            <a:lvl9pPr lvl="8" algn="ctr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-151550" y="-108225"/>
            <a:ext cx="9447000" cy="1216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AutoNum type="alphaLcPeriod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AutoNum type="romanLcPeriod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AutoNum type="arabicPeriod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AutoNum type="alphaLcPeriod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AutoNum type="romanLcPeriod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AutoNum type="arabicPeriod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AutoNum type="alphaLcPeriod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/15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311650" y="1460875"/>
            <a:ext cx="8520600" cy="491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None/>
              <a:defRPr sz="2600"/>
            </a:lvl1pPr>
            <a:lvl2pPr lvl="1">
              <a:spcBef>
                <a:spcPts val="0"/>
              </a:spcBef>
              <a:buNone/>
              <a:defRPr sz="2600"/>
            </a:lvl2pPr>
            <a:lvl3pPr lvl="2">
              <a:spcBef>
                <a:spcPts val="0"/>
              </a:spcBef>
              <a:buNone/>
              <a:defRPr sz="2600"/>
            </a:lvl3pPr>
            <a:lvl4pPr lvl="3">
              <a:spcBef>
                <a:spcPts val="0"/>
              </a:spcBef>
              <a:buNone/>
              <a:defRPr sz="2600"/>
            </a:lvl4pPr>
            <a:lvl5pPr lvl="4">
              <a:spcBef>
                <a:spcPts val="0"/>
              </a:spcBef>
              <a:buNone/>
              <a:defRPr sz="2600"/>
            </a:lvl5pPr>
            <a:lvl6pPr lvl="5">
              <a:spcBef>
                <a:spcPts val="0"/>
              </a:spcBef>
              <a:buNone/>
              <a:defRPr sz="2600"/>
            </a:lvl6pPr>
            <a:lvl7pPr lvl="6">
              <a:spcBef>
                <a:spcPts val="0"/>
              </a:spcBef>
              <a:buNone/>
              <a:defRPr sz="2600"/>
            </a:lvl7pPr>
            <a:lvl8pPr lvl="7">
              <a:spcBef>
                <a:spcPts val="0"/>
              </a:spcBef>
              <a:buNone/>
              <a:defRPr sz="2600"/>
            </a:lvl8pPr>
            <a:lvl9pPr lvl="8">
              <a:spcBef>
                <a:spcPts val="0"/>
              </a:spcBef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ody 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-129850" y="-108225"/>
            <a:ext cx="9447000" cy="1216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311650" y="1107975"/>
            <a:ext cx="8520600" cy="526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600"/>
            </a:lvl1pPr>
            <a:lvl2pPr lvl="1" rtl="0">
              <a:spcBef>
                <a:spcPts val="0"/>
              </a:spcBef>
              <a:buNone/>
              <a:defRPr sz="2600"/>
            </a:lvl2pPr>
            <a:lvl3pPr lvl="2" rtl="0">
              <a:spcBef>
                <a:spcPts val="0"/>
              </a:spcBef>
              <a:buNone/>
              <a:defRPr sz="2600"/>
            </a:lvl3pPr>
            <a:lvl4pPr lvl="3" rtl="0">
              <a:spcBef>
                <a:spcPts val="0"/>
              </a:spcBef>
              <a:buNone/>
              <a:defRPr sz="2600"/>
            </a:lvl4pPr>
            <a:lvl5pPr lvl="4" rtl="0">
              <a:spcBef>
                <a:spcPts val="0"/>
              </a:spcBef>
              <a:buNone/>
              <a:defRPr sz="2600"/>
            </a:lvl5pPr>
            <a:lvl6pPr lvl="5" rtl="0">
              <a:spcBef>
                <a:spcPts val="0"/>
              </a:spcBef>
              <a:buNone/>
              <a:defRPr sz="2600"/>
            </a:lvl6pPr>
            <a:lvl7pPr lvl="6" rtl="0">
              <a:spcBef>
                <a:spcPts val="0"/>
              </a:spcBef>
              <a:buNone/>
              <a:defRPr sz="2600"/>
            </a:lvl7pPr>
            <a:lvl8pPr lvl="7" rtl="0">
              <a:spcBef>
                <a:spcPts val="0"/>
              </a:spcBef>
              <a:buNone/>
              <a:defRPr sz="2600"/>
            </a:lvl8pPr>
            <a:lvl9pPr lvl="8" rtl="0">
              <a:spcBef>
                <a:spcPts val="0"/>
              </a:spcBef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Char char="●"/>
              <a:defRPr sz="12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862500" y="830450"/>
            <a:ext cx="7419000" cy="273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BackTrack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862500" y="3865400"/>
            <a:ext cx="7419000" cy="218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Ashley Lindsey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 sz="2000" dirty="0">
                <a:solidFill>
                  <a:schemeClr val="dk1"/>
                </a:solidFill>
              </a:rPr>
              <a:t>Daniel Hua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 sz="2000" dirty="0">
                <a:solidFill>
                  <a:schemeClr val="dk1"/>
                </a:solidFill>
              </a:rPr>
              <a:t>Mike </a:t>
            </a:r>
            <a:r>
              <a:rPr lang="en" sz="2000" dirty="0" err="1">
                <a:solidFill>
                  <a:schemeClr val="dk1"/>
                </a:solidFill>
              </a:rPr>
              <a:t>Stepanovic</a:t>
            </a:r>
            <a:endParaRPr lang="en" sz="2000" dirty="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 sz="2000" dirty="0" err="1">
                <a:solidFill>
                  <a:schemeClr val="dk1"/>
                </a:solidFill>
              </a:rPr>
              <a:t>Yuqian</a:t>
            </a:r>
            <a:r>
              <a:rPr lang="en" sz="2000" dirty="0">
                <a:solidFill>
                  <a:schemeClr val="dk1"/>
                </a:solidFill>
              </a:rPr>
              <a:t> Sun</a:t>
            </a:r>
          </a:p>
        </p:txBody>
      </p:sp>
      <p:cxnSp>
        <p:nvCxnSpPr>
          <p:cNvPr id="61" name="Shape 61"/>
          <p:cNvCxnSpPr/>
          <p:nvPr/>
        </p:nvCxnSpPr>
        <p:spPr>
          <a:xfrm rot="10800000" flipH="1">
            <a:off x="866550" y="3419250"/>
            <a:ext cx="7410900" cy="19500"/>
          </a:xfrm>
          <a:prstGeom prst="straightConnector1">
            <a:avLst/>
          </a:prstGeom>
          <a:noFill/>
          <a:ln w="76200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2" name="Shape 62"/>
          <p:cNvCxnSpPr/>
          <p:nvPr/>
        </p:nvCxnSpPr>
        <p:spPr>
          <a:xfrm rot="10800000" flipH="1">
            <a:off x="1492450" y="3570925"/>
            <a:ext cx="6783600" cy="99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Sketch 2: Wearable Device</a:t>
            </a: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200" y="1107978"/>
            <a:ext cx="6572000" cy="551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8393987" y="6333297"/>
            <a:ext cx="627171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r>
              <a:rPr lang="en" dirty="0"/>
              <a:t>/15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3355800" y="6528300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6: Wearable Device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hape 191"/>
          <p:cNvPicPr preferRelativeResize="0"/>
          <p:nvPr/>
        </p:nvPicPr>
        <p:blipFill rotWithShape="1">
          <a:blip r:embed="rId3">
            <a:alphaModFix/>
          </a:blip>
          <a:srcRect l="4625"/>
          <a:stretch/>
        </p:blipFill>
        <p:spPr>
          <a:xfrm>
            <a:off x="4211562" y="3049275"/>
            <a:ext cx="4837175" cy="353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Sketch 3: Posture Light</a:t>
            </a:r>
          </a:p>
        </p:txBody>
      </p:sp>
      <p:pic>
        <p:nvPicPr>
          <p:cNvPr id="193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550" y="1206825"/>
            <a:ext cx="4615351" cy="308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>
            <a:spLocks noGrp="1"/>
          </p:cNvSpPr>
          <p:nvPr>
            <p:ph type="sldNum" idx="12"/>
          </p:nvPr>
        </p:nvSpPr>
        <p:spPr>
          <a:xfrm>
            <a:off x="8386475" y="6333297"/>
            <a:ext cx="634683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r>
              <a:rPr lang="en" dirty="0"/>
              <a:t>/15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  <p:sp>
        <p:nvSpPr>
          <p:cNvPr id="196" name="Shape 196"/>
          <p:cNvSpPr txBox="1"/>
          <p:nvPr/>
        </p:nvSpPr>
        <p:spPr>
          <a:xfrm>
            <a:off x="1111825" y="4293700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6: Design of seat with Sensor 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5286738" y="6376425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7: Notification Light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subTitle" idx="1"/>
          </p:nvPr>
        </p:nvSpPr>
        <p:spPr>
          <a:xfrm>
            <a:off x="311650" y="1348325"/>
            <a:ext cx="8520600" cy="5025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42307"/>
              <a:buFont typeface="Arial"/>
              <a:buNone/>
            </a:pPr>
            <a:r>
              <a:rPr lang="en" dirty="0">
                <a:solidFill>
                  <a:srgbClr val="333333"/>
                </a:solidFill>
              </a:rPr>
              <a:t>Why we chose wearable posture reminder?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333333"/>
              </a:buClr>
              <a:buSzPct val="100000"/>
              <a:buChar char="●"/>
            </a:pPr>
            <a:r>
              <a:rPr lang="en" sz="1800" dirty="0">
                <a:solidFill>
                  <a:srgbClr val="333333"/>
                </a:solidFill>
              </a:rPr>
              <a:t>Supports BOTH of the two tasks we considered critical for our user group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333333"/>
              </a:buClr>
              <a:buSzPct val="100000"/>
              <a:buChar char="○"/>
            </a:pPr>
            <a:r>
              <a:rPr lang="en" sz="1800" dirty="0">
                <a:solidFill>
                  <a:srgbClr val="333333"/>
                </a:solidFill>
              </a:rPr>
              <a:t>Becoming aware of “posture creep”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333333"/>
              </a:buClr>
              <a:buSzPct val="100000"/>
              <a:buChar char="○"/>
            </a:pPr>
            <a:r>
              <a:rPr lang="en" sz="1800" dirty="0">
                <a:solidFill>
                  <a:srgbClr val="333333"/>
                </a:solidFill>
              </a:rPr>
              <a:t>Adapting to changing activities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sz="1800" dirty="0">
              <a:solidFill>
                <a:srgbClr val="333333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333333"/>
              </a:buClr>
              <a:buSzPct val="100000"/>
              <a:buChar char="●"/>
            </a:pPr>
            <a:r>
              <a:rPr lang="en" sz="1800" dirty="0">
                <a:solidFill>
                  <a:srgbClr val="333333"/>
                </a:solidFill>
              </a:rPr>
              <a:t>Possibility for integration with existing devices                                                (ex. </a:t>
            </a:r>
            <a:r>
              <a:rPr lang="en-US" sz="1800" dirty="0" smtClean="0">
                <a:solidFill>
                  <a:srgbClr val="333333"/>
                </a:solidFill>
              </a:rPr>
              <a:t>m</a:t>
            </a:r>
            <a:r>
              <a:rPr lang="en-US" sz="1800" dirty="0" smtClean="0">
                <a:solidFill>
                  <a:srgbClr val="333333"/>
                </a:solidFill>
              </a:rPr>
              <a:t>obile</a:t>
            </a:r>
            <a:r>
              <a:rPr lang="en" sz="1800" dirty="0" smtClean="0">
                <a:solidFill>
                  <a:srgbClr val="333333"/>
                </a:solidFill>
              </a:rPr>
              <a:t> </a:t>
            </a:r>
            <a:r>
              <a:rPr lang="en" sz="1800" dirty="0">
                <a:solidFill>
                  <a:srgbClr val="333333"/>
                </a:solidFill>
              </a:rPr>
              <a:t>phones, </a:t>
            </a:r>
            <a:r>
              <a:rPr lang="en-US" sz="1800" dirty="0" smtClean="0">
                <a:solidFill>
                  <a:srgbClr val="333333"/>
                </a:solidFill>
              </a:rPr>
              <a:t>A</a:t>
            </a:r>
            <a:r>
              <a:rPr lang="en-US" sz="1800" dirty="0" smtClean="0">
                <a:solidFill>
                  <a:srgbClr val="333333"/>
                </a:solidFill>
              </a:rPr>
              <a:t>pple</a:t>
            </a:r>
            <a:r>
              <a:rPr lang="en" sz="1800" dirty="0" smtClean="0">
                <a:solidFill>
                  <a:srgbClr val="333333"/>
                </a:solidFill>
              </a:rPr>
              <a:t> </a:t>
            </a:r>
            <a:r>
              <a:rPr lang="en" sz="1800" dirty="0">
                <a:solidFill>
                  <a:srgbClr val="333333"/>
                </a:solidFill>
              </a:rPr>
              <a:t>watches)</a:t>
            </a: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045" y="3791165"/>
            <a:ext cx="3284205" cy="269543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8393987" y="6333297"/>
            <a:ext cx="627171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r>
              <a:rPr lang="en" dirty="0"/>
              <a:t>/15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Our Selected Design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311700" y="344475"/>
            <a:ext cx="86319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Storyboard 1</a:t>
            </a:r>
          </a:p>
        </p:txBody>
      </p:sp>
      <p:sp>
        <p:nvSpPr>
          <p:cNvPr id="212" name="Shape 212"/>
          <p:cNvSpPr txBox="1">
            <a:spLocks noGrp="1"/>
          </p:cNvSpPr>
          <p:nvPr>
            <p:ph type="sldNum" idx="12"/>
          </p:nvPr>
        </p:nvSpPr>
        <p:spPr>
          <a:xfrm>
            <a:off x="8373438" y="6333297"/>
            <a:ext cx="64772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r>
              <a:rPr lang="en" dirty="0"/>
              <a:t>/15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2763000" y="6409500"/>
            <a:ext cx="367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Becoming Aware of “Posture Creep”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  <p:pic>
        <p:nvPicPr>
          <p:cNvPr id="215" name="Shape 215"/>
          <p:cNvPicPr preferRelativeResize="0"/>
          <p:nvPr/>
        </p:nvPicPr>
        <p:blipFill rotWithShape="1">
          <a:blip r:embed="rId3">
            <a:alphaModFix/>
          </a:blip>
          <a:srcRect l="9340" t="7062" r="3040" b="2619"/>
          <a:stretch/>
        </p:blipFill>
        <p:spPr>
          <a:xfrm rot="-5400000">
            <a:off x="2014301" y="1835036"/>
            <a:ext cx="5174200" cy="4132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Storyboard 2</a:t>
            </a: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8383712" y="6333297"/>
            <a:ext cx="637446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r>
              <a:rPr lang="en" dirty="0"/>
              <a:t>/15</a:t>
            </a:r>
          </a:p>
        </p:txBody>
      </p:sp>
      <p:pic>
        <p:nvPicPr>
          <p:cNvPr id="222" name="Shape 222"/>
          <p:cNvPicPr preferRelativeResize="0"/>
          <p:nvPr/>
        </p:nvPicPr>
        <p:blipFill rotWithShape="1">
          <a:blip r:embed="rId3">
            <a:alphaModFix/>
          </a:blip>
          <a:srcRect l="5110" t="12496" r="27563" b="10934"/>
          <a:stretch/>
        </p:blipFill>
        <p:spPr>
          <a:xfrm>
            <a:off x="1377212" y="1422950"/>
            <a:ext cx="6389575" cy="483212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2733600" y="6205800"/>
            <a:ext cx="367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Adapting to Changing Activities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Lessons Learned in the Design Process</a:t>
            </a:r>
          </a:p>
        </p:txBody>
      </p:sp>
      <p:sp>
        <p:nvSpPr>
          <p:cNvPr id="230" name="Shape 230"/>
          <p:cNvSpPr txBox="1">
            <a:spLocks noGrp="1"/>
          </p:cNvSpPr>
          <p:nvPr>
            <p:ph type="subTitle" idx="1"/>
          </p:nvPr>
        </p:nvSpPr>
        <p:spPr>
          <a:xfrm>
            <a:off x="311650" y="1348325"/>
            <a:ext cx="8520600" cy="5025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Char char="●"/>
            </a:pPr>
            <a:r>
              <a:rPr lang="en" dirty="0"/>
              <a:t>It’s easier to design for a specific group of people than the entire human population.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7500" rtl="0">
              <a:spcBef>
                <a:spcPts val="0"/>
              </a:spcBef>
              <a:buChar char="●"/>
            </a:pPr>
            <a:r>
              <a:rPr lang="en" dirty="0"/>
              <a:t>Getting the tasks right is critical in coming up with </a:t>
            </a:r>
            <a:r>
              <a:rPr lang="en-US" smtClean="0"/>
              <a:t>    </a:t>
            </a:r>
            <a:r>
              <a:rPr lang="en" smtClean="0"/>
              <a:t>the </a:t>
            </a:r>
            <a:r>
              <a:rPr lang="en"/>
              <a:t>right design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7500" rtl="0">
              <a:spcBef>
                <a:spcPts val="0"/>
              </a:spcBef>
              <a:buChar char="●"/>
            </a:pPr>
            <a:r>
              <a:rPr lang="en" dirty="0"/>
              <a:t>Multiple research techniques allowed us to get better perspective on this open-ended problem </a:t>
            </a:r>
          </a:p>
        </p:txBody>
      </p:sp>
      <p:sp>
        <p:nvSpPr>
          <p:cNvPr id="231" name="Shape 231"/>
          <p:cNvSpPr txBox="1">
            <a:spLocks noGrp="1"/>
          </p:cNvSpPr>
          <p:nvPr>
            <p:ph type="sldNum" idx="12"/>
          </p:nvPr>
        </p:nvSpPr>
        <p:spPr>
          <a:xfrm>
            <a:off x="8393987" y="6333297"/>
            <a:ext cx="627171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r>
              <a:rPr lang="en"/>
              <a:t>/15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Posture is Impactful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11700" y="5737900"/>
            <a:ext cx="8520600" cy="103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>
                <a:solidFill>
                  <a:srgbClr val="6AA84F"/>
                </a:solidFill>
              </a:rPr>
              <a:t>Good posture gives merits to various factors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r>
              <a:rPr lang="en"/>
              <a:t>/15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1139700" y="4392950"/>
            <a:ext cx="17379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Physical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3000"/>
              <a:t>Health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3936600" y="4392938"/>
            <a:ext cx="13290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Mental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3000"/>
              <a:t>Health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6325775" y="4392950"/>
            <a:ext cx="21468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Impression</a:t>
            </a: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282" y="1983622"/>
            <a:ext cx="2146735" cy="2449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/>
        </p:nvSpPr>
        <p:spPr>
          <a:xfrm>
            <a:off x="7546650" y="87300"/>
            <a:ext cx="14745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Problem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134" y="1830024"/>
            <a:ext cx="1839931" cy="27566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852" y="1689417"/>
            <a:ext cx="1619595" cy="28972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Posture is Impactful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11700" y="5737900"/>
            <a:ext cx="8520600" cy="103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>
                <a:solidFill>
                  <a:srgbClr val="6AA84F"/>
                </a:solidFill>
              </a:rPr>
              <a:t>Good posture gives merits to various factors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r>
              <a:rPr lang="en"/>
              <a:t>/15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1139700" y="4392950"/>
            <a:ext cx="17379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Physical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3000"/>
              <a:t>Health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3936600" y="4392938"/>
            <a:ext cx="13290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Mental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3000"/>
              <a:t>Health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6325775" y="4392950"/>
            <a:ext cx="21468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/>
              <a:t>Impression</a:t>
            </a: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282" y="1983622"/>
            <a:ext cx="2146735" cy="2449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/>
        </p:nvSpPr>
        <p:spPr>
          <a:xfrm>
            <a:off x="7546650" y="87300"/>
            <a:ext cx="14745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Problem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449" y="1830024"/>
            <a:ext cx="1839931" cy="27566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852" y="1689417"/>
            <a:ext cx="1619595" cy="2897253"/>
          </a:xfrm>
          <a:prstGeom prst="rect">
            <a:avLst/>
          </a:prstGeom>
        </p:spPr>
      </p:pic>
      <p:sp>
        <p:nvSpPr>
          <p:cNvPr id="12" name="Shape 91"/>
          <p:cNvSpPr/>
          <p:nvPr/>
        </p:nvSpPr>
        <p:spPr>
          <a:xfrm>
            <a:off x="-106812" y="-87300"/>
            <a:ext cx="9351000" cy="7032600"/>
          </a:xfrm>
          <a:prstGeom prst="rect">
            <a:avLst/>
          </a:prstGeom>
          <a:solidFill>
            <a:srgbClr val="FFFFFF">
              <a:alpha val="9462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sz="3000"/>
          </a:p>
        </p:txBody>
      </p:sp>
      <p:sp>
        <p:nvSpPr>
          <p:cNvPr id="13" name="Shape 92"/>
          <p:cNvSpPr txBox="1"/>
          <p:nvPr/>
        </p:nvSpPr>
        <p:spPr>
          <a:xfrm>
            <a:off x="116400" y="2786450"/>
            <a:ext cx="8904600" cy="7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b="1">
                <a:solidFill>
                  <a:schemeClr val="dk1"/>
                </a:solidFill>
              </a:rPr>
              <a:t>We are almost always unaware of our posture.</a:t>
            </a:r>
          </a:p>
        </p:txBody>
      </p:sp>
    </p:spTree>
    <p:extLst>
      <p:ext uri="{BB962C8B-B14F-4D97-AF65-F5344CB8AC3E}">
        <p14:creationId xmlns:p14="http://schemas.microsoft.com/office/powerpoint/2010/main" val="19266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Method 1: </a:t>
            </a:r>
            <a:r>
              <a:rPr lang="en" sz="3000">
                <a:solidFill>
                  <a:srgbClr val="FFFFFF"/>
                </a:solidFill>
              </a:rPr>
              <a:t>Fly on the Wall Observations</a:t>
            </a:r>
          </a:p>
          <a:p>
            <a:pPr lvl="0">
              <a:spcBef>
                <a:spcPts val="0"/>
              </a:spcBef>
              <a:buNone/>
            </a:pPr>
            <a:r>
              <a:rPr lang="en" sz="3000"/>
              <a:t> 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311650" y="1460875"/>
            <a:ext cx="8520600" cy="491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Char char="●"/>
            </a:pPr>
            <a:r>
              <a:rPr lang="en"/>
              <a:t>Locations</a:t>
            </a:r>
          </a:p>
          <a:p>
            <a:pPr marL="914400" lvl="1" indent="-317500" rtl="0"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Seattle Public Library, University District Branch</a:t>
            </a:r>
          </a:p>
          <a:p>
            <a:pPr marL="914400" lvl="1" indent="-317500" rtl="0"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Odegaard Library</a:t>
            </a:r>
          </a:p>
          <a:p>
            <a:pPr marL="914400" lvl="1" indent="-317500" rtl="0"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Grouphealth</a:t>
            </a:r>
          </a:p>
          <a:p>
            <a:pPr marL="914400" lvl="1" indent="-317500" rtl="0"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Husky Union Building</a:t>
            </a:r>
          </a:p>
          <a:p>
            <a:pPr marL="914400" lvl="1" indent="-317500" rtl="0"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Northgate Mall Food Court Center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r>
              <a:rPr lang="en"/>
              <a:t>/15</a:t>
            </a:r>
          </a:p>
        </p:txBody>
      </p:sp>
      <p:pic>
        <p:nvPicPr>
          <p:cNvPr id="100" name="Shape 100" descr="back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387" y="3628675"/>
            <a:ext cx="1588253" cy="274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 descr="back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4361" y="3633697"/>
            <a:ext cx="1588253" cy="2735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 descr="back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9335" y="3634822"/>
            <a:ext cx="1588252" cy="2733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2813" y="3888025"/>
            <a:ext cx="2971800" cy="222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Research Method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1600525" y="6373975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/>
              <a:t>Figure 1: Odegaard Library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5904575" y="6333300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2: Husky Union Building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Method 2: Contextual Inquiry 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subTitle" idx="1"/>
          </p:nvPr>
        </p:nvSpPr>
        <p:spPr>
          <a:xfrm>
            <a:off x="311650" y="1460875"/>
            <a:ext cx="8520600" cy="491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Char char="●"/>
            </a:pPr>
            <a:r>
              <a:rPr lang="en"/>
              <a:t>Participants</a:t>
            </a:r>
          </a:p>
          <a:p>
            <a:pPr marL="914400" lvl="1" indent="-317500" rtl="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Male, 29, Software Engineer from Seattle, WA</a:t>
            </a:r>
          </a:p>
          <a:p>
            <a:pPr marL="914400" lvl="1" indent="-317500" rtl="0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" sz="1800">
                <a:solidFill>
                  <a:schemeClr val="dk1"/>
                </a:solidFill>
              </a:rPr>
              <a:t>Female, 23, Bioengineering Student at UW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">
                <a:solidFill>
                  <a:schemeClr val="dk1"/>
                </a:solidFill>
              </a:rPr>
              <a:t>Procedure</a:t>
            </a:r>
          </a:p>
          <a:p>
            <a:pPr marL="914400" lvl="0" indent="-342900" rtl="0"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Start recording</a:t>
            </a:r>
          </a:p>
          <a:p>
            <a:pPr marL="914400" lvl="0" indent="-342900" rtl="0"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Ask participants to do work with their laptop</a:t>
            </a:r>
          </a:p>
          <a:p>
            <a:pPr marL="914400" lvl="0" indent="-342900" rtl="0"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Tell the true purpose</a:t>
            </a:r>
          </a:p>
          <a:p>
            <a:pPr marL="914400" lvl="0" indent="-342900" rtl="0"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Ask questions while watching the record</a:t>
            </a:r>
          </a:p>
        </p:txBody>
      </p:sp>
      <p:pic>
        <p:nvPicPr>
          <p:cNvPr id="113" name="Shape 113" descr="IMG_709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200" y="2987375"/>
            <a:ext cx="2350200" cy="331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r>
              <a:rPr lang="en"/>
              <a:t>/15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Research Method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5837900" y="6299250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3: Participant doing deskwork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Method 3: Experience Sampling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1"/>
          </p:nvPr>
        </p:nvSpPr>
        <p:spPr>
          <a:xfrm>
            <a:off x="311650" y="1460875"/>
            <a:ext cx="8520600" cy="491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Char char="●"/>
            </a:pPr>
            <a:r>
              <a:rPr lang="en"/>
              <a:t>Participants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Female, 26, Medical School Student at Saint Louis University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Female, 24, American Studies Student at UW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Male, 21, American Studies Student at UW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Male, 18, Computer Science &amp; Engineering Student at UW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Male, 18, Computer Science &amp; Engineering Student at UW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17500" rtl="0">
              <a:spcBef>
                <a:spcPts val="0"/>
              </a:spcBef>
              <a:buClr>
                <a:schemeClr val="dk1"/>
              </a:buClr>
              <a:buChar char="●"/>
            </a:pPr>
            <a:r>
              <a:rPr lang="en">
                <a:solidFill>
                  <a:schemeClr val="dk1"/>
                </a:solidFill>
              </a:rPr>
              <a:t>Procedure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  <a:buChar char="○"/>
            </a:pPr>
            <a:r>
              <a:rPr lang="en" sz="1800">
                <a:solidFill>
                  <a:schemeClr val="dk1"/>
                </a:solidFill>
              </a:rPr>
              <a:t>Send participants 4 texts per day for 2 consecutive days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912" y="4776800"/>
            <a:ext cx="2554350" cy="170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552900" y="4751750"/>
            <a:ext cx="6033600" cy="1702800"/>
          </a:xfrm>
          <a:prstGeom prst="roundRect">
            <a:avLst>
              <a:gd name="adj" fmla="val 9128"/>
            </a:avLst>
          </a:prstGeom>
          <a:solidFill>
            <a:srgbClr val="6AA84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000">
              <a:solidFill>
                <a:srgbClr val="FFFFFF"/>
              </a:solidFill>
            </a:endParaRPr>
          </a:p>
        </p:txBody>
      </p:sp>
      <p:sp>
        <p:nvSpPr>
          <p:cNvPr id="125" name="Shape 125"/>
          <p:cNvSpPr/>
          <p:nvPr/>
        </p:nvSpPr>
        <p:spPr>
          <a:xfrm rot="6927323">
            <a:off x="6073590" y="5373504"/>
            <a:ext cx="928321" cy="409409"/>
          </a:xfrm>
          <a:prstGeom prst="triangle">
            <a:avLst>
              <a:gd name="adj" fmla="val 0"/>
            </a:avLst>
          </a:prstGeom>
          <a:solidFill>
            <a:srgbClr val="6AA84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878850" y="4760375"/>
            <a:ext cx="5534100" cy="190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Hi, this is the UW Posture Group. Please reply with: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(1) your current location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(2) how many people you are with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(3) your current activity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(4) how you would rate your current posture 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a 3-point scale (1=bad, 2=neutral, 3=good).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r>
              <a:rPr lang="en"/>
              <a:t>/15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Research Method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Five Key Research Findings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7</a:t>
            </a:fld>
            <a:r>
              <a:rPr lang="en"/>
              <a:t>/15</a:t>
            </a:r>
          </a:p>
        </p:txBody>
      </p:sp>
      <p:sp>
        <p:nvSpPr>
          <p:cNvPr id="135" name="Shape 135"/>
          <p:cNvSpPr/>
          <p:nvPr/>
        </p:nvSpPr>
        <p:spPr>
          <a:xfrm>
            <a:off x="3431175" y="1964750"/>
            <a:ext cx="2329200" cy="1464000"/>
          </a:xfrm>
          <a:prstGeom prst="ellipse">
            <a:avLst/>
          </a:prstGeom>
          <a:solidFill>
            <a:srgbClr val="6AA84F"/>
          </a:solidFill>
          <a:ln w="28575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sz="2000" b="1"/>
          </a:p>
        </p:txBody>
      </p:sp>
      <p:sp>
        <p:nvSpPr>
          <p:cNvPr id="136" name="Shape 136"/>
          <p:cNvSpPr/>
          <p:nvPr/>
        </p:nvSpPr>
        <p:spPr>
          <a:xfrm>
            <a:off x="895896" y="4050760"/>
            <a:ext cx="2222400" cy="1645500"/>
          </a:xfrm>
          <a:prstGeom prst="ellipse">
            <a:avLst/>
          </a:prstGeom>
          <a:solidFill>
            <a:srgbClr val="D9EAD3"/>
          </a:solidFill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6250053" y="4050760"/>
            <a:ext cx="2222400" cy="1645500"/>
          </a:xfrm>
          <a:prstGeom prst="ellipse">
            <a:avLst/>
          </a:prstGeom>
          <a:solidFill>
            <a:srgbClr val="D9EAD3"/>
          </a:solidFill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265601" y="2016006"/>
            <a:ext cx="2222400" cy="1645500"/>
          </a:xfrm>
          <a:prstGeom prst="ellipse">
            <a:avLst/>
          </a:prstGeom>
          <a:solidFill>
            <a:srgbClr val="D9EAD3"/>
          </a:solidFill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3484587" y="4552552"/>
            <a:ext cx="2222400" cy="1645500"/>
          </a:xfrm>
          <a:prstGeom prst="ellipse">
            <a:avLst/>
          </a:prstGeom>
          <a:solidFill>
            <a:srgbClr val="D9EAD3"/>
          </a:solidFill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6709241" y="2016005"/>
            <a:ext cx="2222400" cy="1645500"/>
          </a:xfrm>
          <a:prstGeom prst="ellipse">
            <a:avLst/>
          </a:prstGeom>
          <a:solidFill>
            <a:srgbClr val="D9EAD3"/>
          </a:solidFill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41" name="Shape 141"/>
          <p:cNvCxnSpPr>
            <a:stCxn id="135" idx="2"/>
            <a:endCxn id="138" idx="6"/>
          </p:cNvCxnSpPr>
          <p:nvPr/>
        </p:nvCxnSpPr>
        <p:spPr>
          <a:xfrm flipH="1">
            <a:off x="2487975" y="2696750"/>
            <a:ext cx="943200" cy="1419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2" name="Shape 142"/>
          <p:cNvCxnSpPr>
            <a:stCxn id="135" idx="3"/>
            <a:endCxn id="136" idx="7"/>
          </p:cNvCxnSpPr>
          <p:nvPr/>
        </p:nvCxnSpPr>
        <p:spPr>
          <a:xfrm flipH="1">
            <a:off x="2792778" y="3214352"/>
            <a:ext cx="979500" cy="10773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3" name="Shape 143"/>
          <p:cNvCxnSpPr>
            <a:stCxn id="135" idx="4"/>
            <a:endCxn id="139" idx="0"/>
          </p:cNvCxnSpPr>
          <p:nvPr/>
        </p:nvCxnSpPr>
        <p:spPr>
          <a:xfrm>
            <a:off x="4595775" y="3428750"/>
            <a:ext cx="0" cy="11238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4" name="Shape 144"/>
          <p:cNvCxnSpPr>
            <a:stCxn id="135" idx="5"/>
            <a:endCxn id="137" idx="1"/>
          </p:cNvCxnSpPr>
          <p:nvPr/>
        </p:nvCxnSpPr>
        <p:spPr>
          <a:xfrm>
            <a:off x="5419272" y="3214352"/>
            <a:ext cx="1156200" cy="10773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5" name="Shape 145"/>
          <p:cNvCxnSpPr>
            <a:stCxn id="135" idx="6"/>
            <a:endCxn id="140" idx="2"/>
          </p:cNvCxnSpPr>
          <p:nvPr/>
        </p:nvCxnSpPr>
        <p:spPr>
          <a:xfrm>
            <a:off x="5760375" y="2696750"/>
            <a:ext cx="948900" cy="1419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6" name="Shape 146"/>
          <p:cNvSpPr txBox="1"/>
          <p:nvPr/>
        </p:nvSpPr>
        <p:spPr>
          <a:xfrm>
            <a:off x="3289878" y="2414139"/>
            <a:ext cx="2617500" cy="56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>
                <a:solidFill>
                  <a:srgbClr val="FFFFFF"/>
                </a:solidFill>
              </a:rPr>
              <a:t>Posture is...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22460" y="2476576"/>
            <a:ext cx="2108700" cy="87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38761D"/>
                </a:solidFill>
              </a:rPr>
              <a:t>Determined subconsciously</a:t>
            </a:r>
          </a:p>
          <a:p>
            <a:pPr lvl="0">
              <a:spcBef>
                <a:spcPts val="0"/>
              </a:spcBef>
              <a:buNone/>
            </a:pPr>
            <a:endParaRPr sz="1800">
              <a:solidFill>
                <a:srgbClr val="6AA84F"/>
              </a:solidFill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1105903" y="4459630"/>
            <a:ext cx="1802400" cy="87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Developed habitually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rgbClr val="6AA84F"/>
              </a:solidFill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3484579" y="4952078"/>
            <a:ext cx="2222400" cy="87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Harmed by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stressful activities 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6250050" y="4491752"/>
            <a:ext cx="22224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Harmed by             a sedentary lifestyle</a:t>
            </a:r>
          </a:p>
          <a:p>
            <a:pPr lvl="0" algn="ctr" rtl="0">
              <a:spcBef>
                <a:spcPts val="0"/>
              </a:spcBef>
              <a:buNone/>
            </a:pPr>
            <a:endParaRPr sz="1800">
              <a:solidFill>
                <a:srgbClr val="6AA84F"/>
              </a:solidFill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6709242" y="2476575"/>
            <a:ext cx="2222400" cy="87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8761D"/>
                </a:solidFill>
              </a:rPr>
              <a:t>Corrected with repeated effort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rgbClr val="6AA84F"/>
              </a:solidFill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Research Results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Six Design Tasks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subTitle" idx="1"/>
          </p:nvPr>
        </p:nvSpPr>
        <p:spPr>
          <a:xfrm>
            <a:off x="311649" y="1460875"/>
            <a:ext cx="8616593" cy="491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Wanting to appear more confident with </a:t>
            </a:r>
            <a:r>
              <a:rPr lang="en" dirty="0" smtClean="0">
                <a:solidFill>
                  <a:schemeClr val="dk1"/>
                </a:solidFill>
              </a:rPr>
              <a:t>better</a:t>
            </a:r>
            <a:r>
              <a:rPr lang="en-US" dirty="0" smtClean="0">
                <a:solidFill>
                  <a:schemeClr val="dk1"/>
                </a:solidFill>
              </a:rPr>
              <a:t> </a:t>
            </a:r>
            <a:r>
              <a:rPr lang="en" dirty="0" smtClean="0">
                <a:solidFill>
                  <a:schemeClr val="dk1"/>
                </a:solidFill>
              </a:rPr>
              <a:t>posture</a:t>
            </a:r>
            <a:endParaRPr lang="en" dirty="0">
              <a:solidFill>
                <a:schemeClr val="dk1"/>
              </a:solidFill>
            </a:endParaRPr>
          </a:p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Reducing back pain and stiffness when </a:t>
            </a:r>
            <a:r>
              <a:rPr lang="en" dirty="0" smtClean="0">
                <a:solidFill>
                  <a:schemeClr val="dk1"/>
                </a:solidFill>
              </a:rPr>
              <a:t>sitting</a:t>
            </a:r>
            <a:endParaRPr lang="en" dirty="0">
              <a:solidFill>
                <a:schemeClr val="dk1"/>
              </a:solidFill>
            </a:endParaRPr>
          </a:p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Trying to be more aware of “posture creep</a:t>
            </a:r>
            <a:r>
              <a:rPr lang="en" dirty="0" smtClean="0">
                <a:solidFill>
                  <a:schemeClr val="dk1"/>
                </a:solidFill>
              </a:rPr>
              <a:t>”</a:t>
            </a:r>
            <a:endParaRPr lang="en" dirty="0">
              <a:solidFill>
                <a:schemeClr val="dk1"/>
              </a:solidFill>
            </a:endParaRPr>
          </a:p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Discovering which activities trigger posture habits</a:t>
            </a:r>
          </a:p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Maintaining a healthy viewing angle with screens</a:t>
            </a:r>
          </a:p>
          <a:p>
            <a:pPr marL="457200" lvl="0" indent="-3937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AutoNum type="arabicPeriod"/>
            </a:pPr>
            <a:r>
              <a:rPr lang="en" dirty="0">
                <a:solidFill>
                  <a:schemeClr val="dk1"/>
                </a:solidFill>
              </a:rPr>
              <a:t>Transferring good posture between activities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32900" y="4789606"/>
            <a:ext cx="3902025" cy="219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r>
              <a:rPr lang="en"/>
              <a:t>/15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11700" y="344467"/>
            <a:ext cx="8520600" cy="7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Sketch 1: Laptop Webcam app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8472458" y="6333297"/>
            <a:ext cx="548700" cy="52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r>
              <a:rPr lang="en"/>
              <a:t>/15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7432900" y="87300"/>
            <a:ext cx="1588200" cy="3978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Design Method</a:t>
            </a:r>
          </a:p>
        </p:txBody>
      </p:sp>
      <p:grpSp>
        <p:nvGrpSpPr>
          <p:cNvPr id="169" name="Shape 169"/>
          <p:cNvGrpSpPr/>
          <p:nvPr/>
        </p:nvGrpSpPr>
        <p:grpSpPr>
          <a:xfrm>
            <a:off x="222488" y="2365800"/>
            <a:ext cx="8699025" cy="2891825"/>
            <a:chOff x="65050" y="1260375"/>
            <a:chExt cx="8699025" cy="2891825"/>
          </a:xfrm>
        </p:grpSpPr>
        <p:pic>
          <p:nvPicPr>
            <p:cNvPr id="170" name="Shape 17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260377"/>
              <a:ext cx="4279650" cy="2739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Shape 1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5262275" y="438504"/>
              <a:ext cx="2547775" cy="4191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 txBox="1"/>
            <p:nvPr/>
          </p:nvSpPr>
          <p:spPr>
            <a:xfrm>
              <a:off x="3149275" y="3033200"/>
              <a:ext cx="1588200" cy="1119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"/>
                <a:t>Screen dims in response to poor posture</a:t>
              </a:r>
            </a:p>
          </p:txBody>
        </p:sp>
        <p:sp>
          <p:nvSpPr>
            <p:cNvPr id="173" name="Shape 173"/>
            <p:cNvSpPr txBox="1"/>
            <p:nvPr/>
          </p:nvSpPr>
          <p:spPr>
            <a:xfrm>
              <a:off x="2976350" y="1402750"/>
              <a:ext cx="1588200" cy="152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/>
                <a:t>Clickable notification icon for app will display posture report when clicked </a:t>
              </a:r>
            </a:p>
          </p:txBody>
        </p:sp>
        <p:sp>
          <p:nvSpPr>
            <p:cNvPr id="174" name="Shape 174"/>
            <p:cNvSpPr txBox="1"/>
            <p:nvPr/>
          </p:nvSpPr>
          <p:spPr>
            <a:xfrm>
              <a:off x="7175875" y="1564500"/>
              <a:ext cx="1588200" cy="234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/>
                <a:t>Clicking notification icon opens posture information (time, percentages, etc.) Also allows for on/off toggle, overall status</a:t>
              </a:r>
            </a:p>
          </p:txBody>
        </p:sp>
        <p:sp>
          <p:nvSpPr>
            <p:cNvPr id="175" name="Shape 175"/>
            <p:cNvSpPr/>
            <p:nvPr/>
          </p:nvSpPr>
          <p:spPr>
            <a:xfrm>
              <a:off x="737850" y="1260375"/>
              <a:ext cx="1968900" cy="1119000"/>
            </a:xfrm>
            <a:prstGeom prst="halfFrame">
              <a:avLst>
                <a:gd name="adj1" fmla="val 33333"/>
                <a:gd name="adj2" fmla="val 33333"/>
              </a:avLst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" name="Shape 176"/>
            <p:cNvSpPr txBox="1"/>
            <p:nvPr/>
          </p:nvSpPr>
          <p:spPr>
            <a:xfrm>
              <a:off x="65050" y="1260375"/>
              <a:ext cx="976200" cy="2009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/>
                <a:t>Uses webcam input from user’s laptop to judge current posture and log it</a:t>
              </a:r>
            </a:p>
          </p:txBody>
        </p:sp>
      </p:grpSp>
      <p:sp>
        <p:nvSpPr>
          <p:cNvPr id="177" name="Shape 177"/>
          <p:cNvSpPr txBox="1"/>
          <p:nvPr/>
        </p:nvSpPr>
        <p:spPr>
          <a:xfrm>
            <a:off x="3228588" y="5198375"/>
            <a:ext cx="2686800" cy="3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200"/>
              <a:t>Figure 4: Laptop Webcam app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1049</Words>
  <Application>Microsoft Macintosh PowerPoint</Application>
  <PresentationFormat>On-screen Show (4:3)</PresentationFormat>
  <Paragraphs>172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Simple Light</vt:lpstr>
      <vt:lpstr>BackTrack</vt:lpstr>
      <vt:lpstr>Posture is Impactful</vt:lpstr>
      <vt:lpstr>Posture is Impactful</vt:lpstr>
      <vt:lpstr>Method 1: Fly on the Wall Observations  </vt:lpstr>
      <vt:lpstr>Method 2: Contextual Inquiry </vt:lpstr>
      <vt:lpstr>Method 3: Experience Sampling</vt:lpstr>
      <vt:lpstr>Five Key Research Findings</vt:lpstr>
      <vt:lpstr>Six Design Tasks</vt:lpstr>
      <vt:lpstr>Sketch 1: Laptop Webcam app</vt:lpstr>
      <vt:lpstr>Sketch 2: Wearable Device</vt:lpstr>
      <vt:lpstr>Sketch 3: Posture Light</vt:lpstr>
      <vt:lpstr>Our Selected Design</vt:lpstr>
      <vt:lpstr>Storyboard 1</vt:lpstr>
      <vt:lpstr>Storyboard 2</vt:lpstr>
      <vt:lpstr>Lessons Learned in the Design Process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BackTrack</dc:title>
  <cp:lastModifiedBy>孫　煜倩</cp:lastModifiedBy>
  <cp:revision>5</cp:revision>
  <dcterms:modified xsi:type="dcterms:W3CDTF">2017-11-02T05:35:12Z</dcterms:modified>
</cp:coreProperties>
</file>